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6"/>
  </p:notesMasterIdLst>
  <p:sldIdLst>
    <p:sldId id="256" r:id="rId2"/>
    <p:sldId id="352" r:id="rId3"/>
    <p:sldId id="257" r:id="rId4"/>
    <p:sldId id="355" r:id="rId5"/>
    <p:sldId id="260" r:id="rId6"/>
    <p:sldId id="297" r:id="rId7"/>
    <p:sldId id="356" r:id="rId8"/>
    <p:sldId id="357" r:id="rId9"/>
    <p:sldId id="316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74" r:id="rId18"/>
    <p:sldId id="375" r:id="rId19"/>
    <p:sldId id="376" r:id="rId20"/>
    <p:sldId id="381" r:id="rId21"/>
    <p:sldId id="378" r:id="rId22"/>
    <p:sldId id="379" r:id="rId23"/>
    <p:sldId id="380" r:id="rId24"/>
    <p:sldId id="365" r:id="rId25"/>
    <p:sldId id="261" r:id="rId26"/>
    <p:sldId id="333" r:id="rId27"/>
    <p:sldId id="367" r:id="rId28"/>
    <p:sldId id="339" r:id="rId29"/>
    <p:sldId id="368" r:id="rId30"/>
    <p:sldId id="346" r:id="rId31"/>
    <p:sldId id="348" r:id="rId32"/>
    <p:sldId id="371" r:id="rId33"/>
    <p:sldId id="372" r:id="rId34"/>
    <p:sldId id="37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697C8-5982-4113-8D60-8DB5A4029EF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BE37-16B9-46A2-8FC8-4F9B051BA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D5C59F4-BC97-4F02-BC5D-0B6398ACB9AB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005FFE-B3D0-49A5-8403-AA914F78E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Endocrine disorders in </a:t>
            </a:r>
            <a:r>
              <a:rPr lang="en-US" dirty="0" err="1" smtClean="0"/>
              <a:t>Thalassaemia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Tahniyah</a:t>
            </a:r>
            <a:r>
              <a:rPr lang="en-US" dirty="0" smtClean="0"/>
              <a:t> </a:t>
            </a:r>
            <a:r>
              <a:rPr lang="en-US" dirty="0" err="1" smtClean="0"/>
              <a:t>Haq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Dept. of Endocrinology, BSMMU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7470648" cy="1143000"/>
          </a:xfrm>
        </p:spPr>
        <p:txBody>
          <a:bodyPr/>
          <a:lstStyle/>
          <a:p>
            <a:r>
              <a:rPr lang="en-US" sz="4800" dirty="0" smtClean="0"/>
              <a:t>Short stature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Contributing factors include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486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anaemia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transfusional</a:t>
            </a:r>
            <a:r>
              <a:rPr lang="en-US" sz="2400" dirty="0" smtClean="0"/>
              <a:t> </a:t>
            </a:r>
            <a:r>
              <a:rPr lang="en-US" sz="2400" dirty="0"/>
              <a:t>iron overload 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chelation</a:t>
            </a:r>
            <a:r>
              <a:rPr lang="en-US" sz="2400" dirty="0" smtClean="0"/>
              <a:t> toxicity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nutritional deficiencies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growth </a:t>
            </a:r>
            <a:r>
              <a:rPr lang="en-US" sz="2400" dirty="0"/>
              <a:t>hormone </a:t>
            </a:r>
            <a:r>
              <a:rPr lang="en-US" sz="2400" dirty="0" smtClean="0"/>
              <a:t>deficiency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hypogonadism</a:t>
            </a:r>
            <a:r>
              <a:rPr lang="en-US" sz="2400" dirty="0"/>
              <a:t>, </a:t>
            </a:r>
            <a:r>
              <a:rPr lang="en-US" sz="2400" dirty="0" smtClean="0"/>
              <a:t>hypothyroidism, diabetes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psychosocial stress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chronic liver disease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increased energy expenditure due to high </a:t>
            </a:r>
            <a:r>
              <a:rPr lang="en-US" sz="2400" dirty="0" err="1" smtClean="0"/>
              <a:t>erythopoietic</a:t>
            </a:r>
            <a:r>
              <a:rPr lang="en-US" sz="2400" dirty="0" smtClean="0"/>
              <a:t> turnover and cardiac work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disturbed calcium homeostasis and bone disease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Clinical evaluation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Delayed growth becomes apparent from </a:t>
            </a:r>
            <a:r>
              <a:rPr lang="en-US" sz="2400" b="1" dirty="0" smtClean="0">
                <a:solidFill>
                  <a:srgbClr val="FF0000"/>
                </a:solidFill>
              </a:rPr>
              <a:t>age 4 years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Establishment of short stature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- </a:t>
            </a:r>
            <a:r>
              <a:rPr lang="en-US" sz="2400" b="1" dirty="0" smtClean="0">
                <a:solidFill>
                  <a:srgbClr val="FFFF00"/>
                </a:solidFill>
              </a:rPr>
              <a:t>height below the 3rd </a:t>
            </a:r>
            <a:r>
              <a:rPr lang="en-US" sz="2400" b="1" dirty="0" err="1" smtClean="0">
                <a:solidFill>
                  <a:srgbClr val="FFFF00"/>
                </a:solidFill>
              </a:rPr>
              <a:t>centile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for sex and age (based on national growth charts) and/or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- </a:t>
            </a:r>
            <a:r>
              <a:rPr lang="en-US" sz="2400" b="1" dirty="0" smtClean="0">
                <a:solidFill>
                  <a:srgbClr val="FFFF00"/>
                </a:solidFill>
              </a:rPr>
              <a:t>growth velocity &lt; 5 cm/year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or below 1SD for age and sex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143000" y="61722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Measurement of height with </a:t>
            </a:r>
            <a:r>
              <a:rPr lang="en-US" sz="2800" dirty="0" err="1" smtClean="0"/>
              <a:t>stadiometer</a:t>
            </a:r>
            <a:endParaRPr lang="en-US" sz="2800" dirty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0"/>
            <a:ext cx="6705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533400" y="300335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How to plot height and weight on a growth chart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2133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Eg</a:t>
            </a:r>
            <a:r>
              <a:rPr lang="en-US" sz="2400" dirty="0" smtClean="0"/>
              <a:t>. A 6 year old boy with height 102 cm</a:t>
            </a:r>
            <a:endParaRPr lang="en-US" sz="2400" dirty="0"/>
          </a:p>
        </p:txBody>
      </p:sp>
      <p:pic>
        <p:nvPicPr>
          <p:cNvPr id="45058" name="Picture 2" descr="Image result for growth chart for boys cd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5181600" cy="56388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2133600" y="4114800"/>
            <a:ext cx="76200" cy="457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Investigations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639762"/>
          </a:xfrm>
        </p:spPr>
        <p:txBody>
          <a:bodyPr/>
          <a:lstStyle/>
          <a:p>
            <a:r>
              <a:rPr lang="en-US" dirty="0" smtClean="0"/>
              <a:t>First line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990600"/>
            <a:ext cx="4041775" cy="639762"/>
          </a:xfrm>
        </p:spPr>
        <p:txBody>
          <a:bodyPr/>
          <a:lstStyle/>
          <a:p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4040188" cy="4495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CBC </a:t>
            </a:r>
          </a:p>
          <a:p>
            <a:pPr>
              <a:buFontTx/>
              <a:buChar char="-"/>
            </a:pPr>
            <a:r>
              <a:rPr lang="en-US" sz="2800" b="1" dirty="0" smtClean="0"/>
              <a:t>FBS / </a:t>
            </a:r>
            <a:r>
              <a:rPr lang="en-US" sz="2800" b="1" dirty="0" smtClean="0"/>
              <a:t>OGTT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LFT</a:t>
            </a:r>
          </a:p>
          <a:p>
            <a:pPr>
              <a:buFontTx/>
              <a:buChar char="-"/>
            </a:pPr>
            <a:r>
              <a:rPr lang="en-US" sz="2800" b="1" dirty="0" smtClean="0"/>
              <a:t>S. Ca, PO4</a:t>
            </a:r>
          </a:p>
          <a:p>
            <a:pPr>
              <a:buFontTx/>
              <a:buChar char="-"/>
            </a:pPr>
            <a:r>
              <a:rPr lang="en-US" sz="2800" b="1" dirty="0" smtClean="0"/>
              <a:t>FT4, TSH</a:t>
            </a:r>
          </a:p>
          <a:p>
            <a:pPr>
              <a:buFontTx/>
              <a:buChar char="-"/>
            </a:pPr>
            <a:r>
              <a:rPr lang="en-US" sz="2800" dirty="0" smtClean="0"/>
              <a:t>Urine RME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FFFF00"/>
                </a:solidFill>
              </a:rPr>
              <a:t>Bone age</a:t>
            </a:r>
          </a:p>
          <a:p>
            <a:pPr>
              <a:buFontTx/>
              <a:buChar char="-"/>
            </a:pPr>
            <a:r>
              <a:rPr lang="en-US" sz="2800" dirty="0" smtClean="0"/>
              <a:t>CXR, Echo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905000"/>
            <a:ext cx="4041775" cy="4648200"/>
          </a:xfrm>
        </p:spPr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GH stimulation test</a:t>
            </a:r>
          </a:p>
          <a:p>
            <a:pPr>
              <a:buFontTx/>
              <a:buChar char="-"/>
              <a:defRPr/>
            </a:pPr>
            <a:r>
              <a:rPr lang="en-US" sz="2800" dirty="0" smtClean="0"/>
              <a:t>IGF1</a:t>
            </a:r>
          </a:p>
          <a:p>
            <a:pPr>
              <a:buFontTx/>
              <a:buChar char="-"/>
              <a:defRPr/>
            </a:pPr>
            <a:r>
              <a:rPr lang="en-US" sz="2800" dirty="0" smtClean="0"/>
              <a:t>Pituitary hormones</a:t>
            </a:r>
          </a:p>
          <a:p>
            <a:pPr>
              <a:buFontTx/>
              <a:buChar char="-"/>
              <a:defRPr/>
            </a:pPr>
            <a:r>
              <a:rPr lang="en-US" sz="2800" dirty="0" smtClean="0"/>
              <a:t>Pituitary MRI</a:t>
            </a:r>
          </a:p>
          <a:p>
            <a:pPr>
              <a:buNone/>
              <a:defRPr/>
            </a:pPr>
            <a:endParaRPr lang="en-US" sz="2800" dirty="0" smtClean="0"/>
          </a:p>
          <a:p>
            <a:pPr>
              <a:buFontTx/>
              <a:buChar char="-"/>
              <a:defRPr/>
            </a:pPr>
            <a:r>
              <a:rPr lang="en-US" sz="2800" dirty="0" err="1" smtClean="0"/>
              <a:t>iPTH</a:t>
            </a:r>
            <a:endParaRPr lang="en-US" sz="2800" dirty="0" smtClean="0"/>
          </a:p>
          <a:p>
            <a:pPr>
              <a:buFontTx/>
              <a:buChar char="-"/>
              <a:defRPr/>
            </a:pPr>
            <a:r>
              <a:rPr lang="en-US" sz="2800" dirty="0" smtClean="0"/>
              <a:t>25 (OH) </a:t>
            </a:r>
            <a:r>
              <a:rPr lang="en-US" sz="2800" dirty="0" err="1" smtClean="0"/>
              <a:t>Vit</a:t>
            </a:r>
            <a:r>
              <a:rPr lang="en-US" sz="2800" dirty="0" smtClean="0"/>
              <a:t> </a:t>
            </a:r>
            <a:r>
              <a:rPr lang="en-US" sz="2800" dirty="0" smtClean="0"/>
              <a:t>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Blood transfusion to maintain </a:t>
            </a:r>
            <a:r>
              <a:rPr lang="en-US" sz="2400" dirty="0" err="1" smtClean="0"/>
              <a:t>Hb</a:t>
            </a:r>
            <a:r>
              <a:rPr lang="en-US" sz="2400" dirty="0" smtClean="0"/>
              <a:t> &gt; 9g/dl</a:t>
            </a:r>
          </a:p>
          <a:p>
            <a:r>
              <a:rPr lang="en-US" sz="2400" dirty="0" err="1" smtClean="0"/>
              <a:t>Chelation</a:t>
            </a:r>
            <a:r>
              <a:rPr lang="en-US" sz="2400" dirty="0" smtClean="0"/>
              <a:t>  to attain serum </a:t>
            </a:r>
            <a:r>
              <a:rPr lang="en-US" sz="2400" dirty="0" err="1" smtClean="0"/>
              <a:t>ferritin</a:t>
            </a:r>
            <a:r>
              <a:rPr lang="en-US" sz="2400" dirty="0" smtClean="0"/>
              <a:t> &lt; 1000 </a:t>
            </a:r>
            <a:r>
              <a:rPr lang="en-US" sz="2400" dirty="0" err="1" smtClean="0"/>
              <a:t>ng</a:t>
            </a:r>
            <a:r>
              <a:rPr lang="en-US" sz="2400" dirty="0" smtClean="0"/>
              <a:t>/ml</a:t>
            </a:r>
          </a:p>
          <a:p>
            <a:r>
              <a:rPr lang="en-US" sz="2400" dirty="0" smtClean="0"/>
              <a:t>Correction of nutritional deficiencies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GH treatment in patients with GHD </a:t>
            </a:r>
          </a:p>
          <a:p>
            <a:pPr>
              <a:buNone/>
            </a:pPr>
            <a:r>
              <a:rPr lang="en-US" sz="2400" i="1" dirty="0" smtClean="0"/>
              <a:t>    (higher dose, growth rate is slower)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Management of pubertal delay – sex hormones</a:t>
            </a:r>
          </a:p>
          <a:p>
            <a:endParaRPr lang="en-US" sz="2400" b="1" dirty="0" smtClean="0"/>
          </a:p>
          <a:p>
            <a:r>
              <a:rPr lang="en-US" sz="2400" dirty="0" smtClean="0"/>
              <a:t>Management of hypothyroidism and diabetes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7470648" cy="1143000"/>
          </a:xfrm>
        </p:spPr>
        <p:txBody>
          <a:bodyPr/>
          <a:lstStyle/>
          <a:p>
            <a:r>
              <a:rPr lang="en-US" dirty="0" smtClean="0"/>
              <a:t>Diabetes Mellitus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1752600"/>
            <a:ext cx="83058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81000" y="5334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Common in inadequately iron </a:t>
            </a:r>
            <a:r>
              <a:rPr lang="en-US" sz="2400" dirty="0" err="1" smtClean="0"/>
              <a:t>chelated</a:t>
            </a:r>
            <a:r>
              <a:rPr lang="en-US" sz="2400" dirty="0" smtClean="0"/>
              <a:t> patients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Also in well transfused and regularly </a:t>
            </a:r>
            <a:r>
              <a:rPr lang="en-US" sz="2400" dirty="0" err="1" smtClean="0"/>
              <a:t>chelated</a:t>
            </a:r>
            <a:r>
              <a:rPr lang="en-US" sz="2400" dirty="0" smtClean="0"/>
              <a:t> patients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Diagnosis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Starts in the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2400" b="1" dirty="0" smtClean="0">
                <a:solidFill>
                  <a:srgbClr val="FF0000"/>
                </a:solidFill>
              </a:rPr>
              <a:t> decade</a:t>
            </a:r>
            <a:r>
              <a:rPr lang="en-US" sz="2400" dirty="0" smtClean="0"/>
              <a:t>, increasing with age</a:t>
            </a:r>
          </a:p>
          <a:p>
            <a:endParaRPr lang="en-US" sz="2400" dirty="0" smtClean="0"/>
          </a:p>
          <a:p>
            <a:r>
              <a:rPr lang="en-US" sz="2400" dirty="0" smtClean="0"/>
              <a:t>Asymptomatic, symptomatic (</a:t>
            </a:r>
            <a:r>
              <a:rPr lang="en-US" sz="2400" dirty="0" err="1" smtClean="0"/>
              <a:t>polyuria</a:t>
            </a:r>
            <a:r>
              <a:rPr lang="en-US" sz="2400" dirty="0" smtClean="0"/>
              <a:t>, </a:t>
            </a:r>
            <a:r>
              <a:rPr lang="en-US" sz="2400" dirty="0" err="1" smtClean="0"/>
              <a:t>polydipsia</a:t>
            </a:r>
            <a:r>
              <a:rPr lang="en-US" sz="2400" dirty="0" smtClean="0"/>
              <a:t>, </a:t>
            </a:r>
            <a:r>
              <a:rPr lang="en-US" sz="2400" dirty="0" err="1" smtClean="0"/>
              <a:t>polyphagia</a:t>
            </a:r>
            <a:r>
              <a:rPr lang="en-US" sz="2400" dirty="0" smtClean="0"/>
              <a:t>, weakness, weight loss)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>
                <a:solidFill>
                  <a:srgbClr val="FFFF00"/>
                </a:solidFill>
              </a:rPr>
              <a:t>OGTT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575886"/>
          <a:ext cx="7543800" cy="2596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8202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Plasma glucose</a:t>
                      </a:r>
                    </a:p>
                    <a:p>
                      <a:pPr algn="ctr"/>
                      <a:r>
                        <a:rPr lang="en-US" sz="2400" dirty="0" err="1" smtClean="0"/>
                        <a:t>mmol</a:t>
                      </a:r>
                      <a:r>
                        <a:rPr lang="en-US" sz="2400" dirty="0" smtClean="0"/>
                        <a:t>/L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Fasting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75 gm glucose load</a:t>
                      </a:r>
                      <a:endParaRPr lang="en-US" sz="2400" dirty="0"/>
                    </a:p>
                  </a:txBody>
                  <a:tcPr/>
                </a:tc>
              </a:tr>
              <a:tr h="475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IFG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6.1-6.9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&lt;7.8</a:t>
                      </a:r>
                      <a:endParaRPr lang="en-US" sz="2400" dirty="0"/>
                    </a:p>
                  </a:txBody>
                  <a:tcPr/>
                </a:tc>
              </a:tr>
              <a:tr h="475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IGT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7.8-11</a:t>
                      </a:r>
                      <a:endParaRPr lang="en-US" sz="2400" dirty="0"/>
                    </a:p>
                  </a:txBody>
                  <a:tcPr/>
                </a:tc>
              </a:tr>
              <a:tr h="8202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Diabetes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≥ 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≥ 11.1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9874" y="914400"/>
            <a:ext cx="4521926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600" y="62439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than 50 % have never been seen by an Endocrinologist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04800"/>
            <a:ext cx="838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Endocrine complications are common in </a:t>
            </a:r>
            <a:r>
              <a:rPr lang="en-US" sz="2400" dirty="0" err="1" smtClean="0"/>
              <a:t>thalassaemia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Assessment and Treatment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Assess – SMBG, </a:t>
            </a:r>
            <a:r>
              <a:rPr lang="en-US" sz="2800" dirty="0" err="1" smtClean="0"/>
              <a:t>microvascular</a:t>
            </a:r>
            <a:r>
              <a:rPr lang="en-US" sz="2800" dirty="0" smtClean="0"/>
              <a:t> complications (</a:t>
            </a:r>
            <a:r>
              <a:rPr lang="en-US" sz="2800" dirty="0" err="1" smtClean="0"/>
              <a:t>fundus</a:t>
            </a:r>
            <a:r>
              <a:rPr lang="en-US" sz="2800" dirty="0" smtClean="0"/>
              <a:t>, </a:t>
            </a:r>
            <a:r>
              <a:rPr lang="en-US" sz="2800" dirty="0" smtClean="0"/>
              <a:t>sensory, Cr</a:t>
            </a:r>
            <a:r>
              <a:rPr lang="en-US" sz="2800" dirty="0" smtClean="0"/>
              <a:t>, ACR)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i="1" dirty="0" smtClean="0"/>
              <a:t>HbA1c - not a reliable indicator </a:t>
            </a:r>
            <a:r>
              <a:rPr lang="en-US" sz="2800" dirty="0" smtClean="0"/>
              <a:t>of </a:t>
            </a:r>
            <a:r>
              <a:rPr lang="en-US" sz="2800" dirty="0" err="1" smtClean="0"/>
              <a:t>glycaemia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(</a:t>
            </a:r>
            <a:r>
              <a:rPr lang="en-US" sz="2400" dirty="0" smtClean="0"/>
              <a:t>reduced red cell lifespan, ineffective </a:t>
            </a:r>
            <a:r>
              <a:rPr lang="en-US" sz="2400" dirty="0" err="1" smtClean="0"/>
              <a:t>haemopoiesis</a:t>
            </a:r>
            <a:r>
              <a:rPr lang="en-US" sz="2400" dirty="0" smtClean="0"/>
              <a:t>, frequent blood transfusions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Treat – insulin, </a:t>
            </a:r>
            <a:r>
              <a:rPr lang="en-US" sz="2800" dirty="0" err="1" smtClean="0"/>
              <a:t>chelation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7470648" cy="1143000"/>
          </a:xfrm>
        </p:spPr>
        <p:txBody>
          <a:bodyPr/>
          <a:lstStyle/>
          <a:p>
            <a:r>
              <a:rPr lang="en-US" dirty="0" err="1" smtClean="0"/>
              <a:t>Hypoparathyroidism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Manifests in </a:t>
            </a:r>
            <a:r>
              <a:rPr lang="en-US" sz="2800" dirty="0"/>
              <a:t>the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decade </a:t>
            </a:r>
            <a:r>
              <a:rPr lang="en-US" sz="2800" dirty="0"/>
              <a:t>of </a:t>
            </a:r>
            <a:r>
              <a:rPr lang="en-US" sz="2800" dirty="0" smtClean="0"/>
              <a:t>life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 smtClean="0"/>
              <a:t>Investigations should begin from </a:t>
            </a:r>
            <a:r>
              <a:rPr lang="en-US" sz="2800" b="1" dirty="0" smtClean="0">
                <a:solidFill>
                  <a:srgbClr val="FF0000"/>
                </a:solidFill>
              </a:rPr>
              <a:t>age 10 years</a:t>
            </a:r>
          </a:p>
          <a:p>
            <a:endParaRPr lang="en-US" sz="2800" dirty="0" smtClean="0"/>
          </a:p>
          <a:p>
            <a:r>
              <a:rPr lang="en-US" sz="2800" i="1" dirty="0" smtClean="0"/>
              <a:t>Special attention to cardiac complications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Evaluation and 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Tingling and numbness, latent </a:t>
            </a:r>
            <a:r>
              <a:rPr lang="en-US" sz="2400" dirty="0" err="1" smtClean="0"/>
              <a:t>tetany</a:t>
            </a:r>
            <a:r>
              <a:rPr lang="en-US" sz="2400" dirty="0" smtClean="0"/>
              <a:t>, seizures, prolong QT, refractory congestive heart failure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Calcium and vitamin D supplementation to maintain S. Ca 8.5-9 mg/dl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100384"/>
            <a:ext cx="2819400" cy="163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91200" y="3048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Trousseau signs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86000"/>
            <a:ext cx="4267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Content Placeholder 3" descr="prolongedqt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3962400"/>
            <a:ext cx="3124200" cy="1341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7470648" cy="1143000"/>
          </a:xfrm>
        </p:spPr>
        <p:txBody>
          <a:bodyPr/>
          <a:lstStyle/>
          <a:p>
            <a:r>
              <a:rPr lang="en-US" dirty="0" smtClean="0"/>
              <a:t>Hypothyroidism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Uncommon in optimally treated patients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Mainly </a:t>
            </a:r>
            <a:r>
              <a:rPr lang="en-US" sz="2800" dirty="0"/>
              <a:t>attributed to iron overload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Central </a:t>
            </a:r>
            <a:r>
              <a:rPr lang="en-US" sz="2800" dirty="0"/>
              <a:t>hypothyroidism is uncommon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Investigation should begin at the </a:t>
            </a:r>
            <a:r>
              <a:rPr lang="en-US" sz="2800" b="1" dirty="0" smtClean="0">
                <a:solidFill>
                  <a:srgbClr val="FF0000"/>
                </a:solidFill>
              </a:rPr>
              <a:t>age of 9 years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It should be performed annually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3200400"/>
          <a:ext cx="7772400" cy="2255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143000"/>
                <a:gridCol w="4495800"/>
              </a:tblGrid>
              <a:tr h="3928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 of hypothyroidism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FT4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TSH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Subclinical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Normal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Elevated 5-20 </a:t>
                      </a:r>
                      <a:r>
                        <a:rPr lang="en-US" sz="2000" dirty="0" err="1" smtClean="0"/>
                        <a:t>mIU</a:t>
                      </a:r>
                      <a:r>
                        <a:rPr lang="en-US" sz="2000" dirty="0" smtClean="0"/>
                        <a:t>/L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Elevated &gt; 20 </a:t>
                      </a:r>
                      <a:r>
                        <a:rPr lang="en-US" sz="2000" dirty="0" err="1" smtClean="0"/>
                        <a:t>mIU</a:t>
                      </a:r>
                      <a:r>
                        <a:rPr lang="en-US" sz="2000" dirty="0" smtClean="0"/>
                        <a:t>/L</a:t>
                      </a:r>
                      <a:endParaRPr lang="en-US" sz="2000" dirty="0"/>
                    </a:p>
                  </a:txBody>
                  <a:tcPr/>
                </a:tc>
              </a:tr>
              <a:tr h="67071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Secondary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Low, normal, slightly high </a:t>
                      </a:r>
                      <a:r>
                        <a:rPr lang="en-US" sz="2000" baseline="0" dirty="0" smtClean="0"/>
                        <a:t>&lt; 20 </a:t>
                      </a:r>
                      <a:r>
                        <a:rPr lang="en-US" sz="2000" baseline="0" dirty="0" err="1" smtClean="0"/>
                        <a:t>mIU</a:t>
                      </a:r>
                      <a:r>
                        <a:rPr lang="en-US" sz="2000" baseline="0" dirty="0" smtClean="0"/>
                        <a:t>/L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3810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Evaluation and treatment</a:t>
            </a:r>
            <a:endParaRPr lang="en-US" sz="32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0668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Nonspecific symptoms (</a:t>
            </a:r>
            <a:r>
              <a:rPr lang="en-US" sz="2400" i="1" dirty="0" smtClean="0"/>
              <a:t>frequently attributed to </a:t>
            </a:r>
            <a:r>
              <a:rPr lang="en-US" sz="2400" i="1" dirty="0" err="1" smtClean="0"/>
              <a:t>anaemia</a:t>
            </a:r>
            <a:r>
              <a:rPr lang="en-US" sz="2400" dirty="0" smtClean="0"/>
              <a:t>), growth retardation (shorter with more delayed bone age), delayed puberty, decreased activity, reduced school performance, cardiac failure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6019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Treat with </a:t>
            </a:r>
            <a:r>
              <a:rPr lang="en-US" sz="2800" dirty="0" err="1" smtClean="0"/>
              <a:t>thyroxine</a:t>
            </a:r>
            <a:r>
              <a:rPr lang="en-US" sz="2800" dirty="0" smtClean="0"/>
              <a:t> and adequate </a:t>
            </a:r>
            <a:r>
              <a:rPr lang="en-US" sz="2800" dirty="0" err="1" smtClean="0"/>
              <a:t>chelation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7470648" cy="1143000"/>
          </a:xfrm>
        </p:spPr>
        <p:txBody>
          <a:bodyPr/>
          <a:lstStyle/>
          <a:p>
            <a:r>
              <a:rPr lang="en-US" dirty="0" smtClean="0"/>
              <a:t>Adrenal insufficiency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dirty="0" smtClean="0"/>
              <a:t>Evaluation and 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Manifestations (asthenia, weight loss) masked by symptoms of </a:t>
            </a:r>
            <a:r>
              <a:rPr lang="en-US" sz="2800" dirty="0" err="1" smtClean="0"/>
              <a:t>thalassaemia</a:t>
            </a:r>
            <a:endParaRPr lang="en-US" sz="2800" dirty="0" smtClean="0"/>
          </a:p>
          <a:p>
            <a:r>
              <a:rPr lang="en-US" sz="2800" dirty="0" smtClean="0"/>
              <a:t>Adrenal crisis is rare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Short </a:t>
            </a:r>
            <a:r>
              <a:rPr lang="en-US" sz="2800" b="1" dirty="0" err="1" smtClean="0">
                <a:solidFill>
                  <a:srgbClr val="FFFF00"/>
                </a:solidFill>
              </a:rPr>
              <a:t>synacthen</a:t>
            </a:r>
            <a:r>
              <a:rPr lang="en-US" sz="2800" b="1" dirty="0" smtClean="0">
                <a:solidFill>
                  <a:srgbClr val="FFFF00"/>
                </a:solidFill>
              </a:rPr>
              <a:t> test </a:t>
            </a:r>
            <a:r>
              <a:rPr lang="en-US" sz="2800" dirty="0" smtClean="0"/>
              <a:t>–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&lt; 550 </a:t>
            </a:r>
            <a:r>
              <a:rPr lang="en-US" sz="2800" dirty="0" err="1" smtClean="0"/>
              <a:t>nmol</a:t>
            </a:r>
            <a:r>
              <a:rPr lang="en-US" sz="2800" dirty="0" smtClean="0"/>
              <a:t>/L</a:t>
            </a:r>
          </a:p>
          <a:p>
            <a:r>
              <a:rPr lang="en-US" sz="2800" dirty="0" smtClean="0"/>
              <a:t>Test adrenal function every 1-2 years</a:t>
            </a:r>
          </a:p>
          <a:p>
            <a:endParaRPr lang="en-US" sz="2800" dirty="0" smtClean="0"/>
          </a:p>
          <a:p>
            <a:r>
              <a:rPr lang="en-US" sz="2800" dirty="0" smtClean="0"/>
              <a:t>Treated with Hydrocortisone 15–20 mg daily</a:t>
            </a:r>
          </a:p>
          <a:p>
            <a:r>
              <a:rPr lang="en-US" sz="2800" i="1" dirty="0" smtClean="0"/>
              <a:t>Special attention during stressful condition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7470648" cy="1143000"/>
          </a:xfrm>
        </p:spPr>
        <p:txBody>
          <a:bodyPr/>
          <a:lstStyle/>
          <a:p>
            <a:r>
              <a:rPr lang="en-US" dirty="0" smtClean="0"/>
              <a:t>Osteoporosis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8581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Delayed puberty and short stature are the most common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Osteoporosis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BMD T-score &lt;-2.5 </a:t>
            </a:r>
            <a:r>
              <a:rPr lang="en-US" sz="2800" b="1" dirty="0" smtClean="0">
                <a:solidFill>
                  <a:srgbClr val="FFFF00"/>
                </a:solidFill>
              </a:rPr>
              <a:t>assessed by DXA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Occurs in 40-50% cases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Contributing factors - genetic, </a:t>
            </a:r>
            <a:r>
              <a:rPr lang="en-US" sz="2800" dirty="0" err="1" smtClean="0"/>
              <a:t>hypogonadism</a:t>
            </a:r>
            <a:r>
              <a:rPr lang="en-US" sz="2800" dirty="0" smtClean="0"/>
              <a:t>, iron overload, bone marrow expansion, vitamin deficiencies and lack of physical activity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Annual checking of BMD </a:t>
            </a:r>
            <a:r>
              <a:rPr lang="en-US" sz="2800" b="1" dirty="0" smtClean="0">
                <a:solidFill>
                  <a:srgbClr val="FF0000"/>
                </a:solidFill>
              </a:rPr>
              <a:t>starting in adolescence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Diet rich in calcium</a:t>
            </a:r>
          </a:p>
          <a:p>
            <a:r>
              <a:rPr lang="en-US" sz="2800" dirty="0" smtClean="0"/>
              <a:t>Physical activity</a:t>
            </a:r>
          </a:p>
          <a:p>
            <a:r>
              <a:rPr lang="en-US" sz="2800" dirty="0" smtClean="0"/>
              <a:t>Calcium (500-1000 mg) and vitamin D (400IU) </a:t>
            </a:r>
          </a:p>
          <a:p>
            <a:r>
              <a:rPr lang="en-US" sz="2800" dirty="0" smtClean="0"/>
              <a:t>Hormonal replacement when needed</a:t>
            </a:r>
          </a:p>
          <a:p>
            <a:r>
              <a:rPr lang="en-US" sz="2800" dirty="0" err="1" smtClean="0"/>
              <a:t>Bisphosphonates</a:t>
            </a:r>
            <a:endParaRPr lang="en-US" sz="2800" dirty="0" smtClean="0"/>
          </a:p>
          <a:p>
            <a:r>
              <a:rPr lang="en-US" sz="2800" dirty="0" smtClean="0"/>
              <a:t>Early treatment of diabetes mellitus</a:t>
            </a:r>
          </a:p>
          <a:p>
            <a:r>
              <a:rPr lang="en-US" sz="2800" dirty="0" smtClean="0"/>
              <a:t>Adequate iron </a:t>
            </a:r>
            <a:r>
              <a:rPr lang="en-US" sz="2800" dirty="0" err="1" smtClean="0"/>
              <a:t>chelation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Sufficient blood transfusions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7470648" cy="1143000"/>
          </a:xfrm>
        </p:spPr>
        <p:txBody>
          <a:bodyPr/>
          <a:lstStyle/>
          <a:p>
            <a:r>
              <a:rPr lang="en-US" dirty="0" smtClean="0"/>
              <a:t>NTDT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876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3352800"/>
                <a:gridCol w="2057400"/>
              </a:tblGrid>
              <a:tr h="54489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Frequency</a:t>
                      </a:r>
                      <a:endParaRPr lang="en-US" sz="2400" dirty="0"/>
                    </a:p>
                  </a:txBody>
                  <a:tcPr/>
                </a:tc>
              </a:tr>
              <a:tr h="544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Growth retardation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Height , Bone 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r>
                        <a:rPr lang="en-US" sz="2400" baseline="0" dirty="0" smtClean="0"/>
                        <a:t> months</a:t>
                      </a:r>
                      <a:endParaRPr lang="en-US" sz="2400" dirty="0"/>
                    </a:p>
                  </a:txBody>
                  <a:tcPr/>
                </a:tc>
              </a:tr>
              <a:tr h="54489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Hypogonadism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Tanner staging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44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Diabetes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FBS / OGTT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Annually</a:t>
                      </a:r>
                      <a:endParaRPr lang="en-US" sz="2400" dirty="0"/>
                    </a:p>
                  </a:txBody>
                  <a:tcPr/>
                </a:tc>
              </a:tr>
              <a:tr h="544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Hypothyroidism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FT4, TSH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Annually</a:t>
                      </a:r>
                      <a:endParaRPr lang="en-US" sz="2400" dirty="0"/>
                    </a:p>
                  </a:txBody>
                  <a:tcPr/>
                </a:tc>
              </a:tr>
              <a:tr h="62662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Hypoparathyroidism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Ca, PO4, </a:t>
                      </a:r>
                      <a:r>
                        <a:rPr lang="en-US" sz="2400" dirty="0" err="1" smtClean="0"/>
                        <a:t>iPTH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VitD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Annually</a:t>
                      </a:r>
                      <a:endParaRPr lang="en-US" sz="2400" dirty="0"/>
                    </a:p>
                  </a:txBody>
                  <a:tcPr/>
                </a:tc>
              </a:tr>
              <a:tr h="9808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Adrenal insufficiency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Synacthen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Annually</a:t>
                      </a:r>
                      <a:endParaRPr lang="en-US" sz="2400" dirty="0"/>
                    </a:p>
                  </a:txBody>
                  <a:tcPr/>
                </a:tc>
              </a:tr>
              <a:tr h="544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Osteoporosis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DXA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Annually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Screening - Start at 10 years of age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7470648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7470648" cy="1143000"/>
          </a:xfrm>
        </p:spPr>
        <p:txBody>
          <a:bodyPr/>
          <a:lstStyle/>
          <a:p>
            <a:r>
              <a:rPr lang="en-US" dirty="0" smtClean="0"/>
              <a:t>Delayed Puberty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Cause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068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Mainly iron overload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Both pituitary and </a:t>
            </a:r>
            <a:r>
              <a:rPr lang="en-US" sz="2800" dirty="0" err="1" smtClean="0"/>
              <a:t>gonadal</a:t>
            </a:r>
            <a:r>
              <a:rPr lang="en-US" sz="2800" dirty="0" smtClean="0"/>
              <a:t> failure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Clinical evaluation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Establishment of delayed puberty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absence or incomplete development of secondary sexual characteristics at</a:t>
            </a:r>
          </a:p>
          <a:p>
            <a:pPr>
              <a:buNone/>
            </a:pPr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FFFF00"/>
                </a:solidFill>
              </a:rPr>
              <a:t>13 years for girls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- 14 years for boys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and/or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Failure to complete secondary sexual maturation</a:t>
            </a:r>
          </a:p>
          <a:p>
            <a:pPr>
              <a:buNone/>
            </a:pPr>
            <a:r>
              <a:rPr lang="en-US" sz="2400" dirty="0" smtClean="0"/>
              <a:t>- within 5 years after onset of puberty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Secondary sex characteristics – </a:t>
            </a:r>
            <a:r>
              <a:rPr lang="en-US" sz="3200" dirty="0" smtClean="0">
                <a:solidFill>
                  <a:srgbClr val="FFFF00"/>
                </a:solidFill>
              </a:rPr>
              <a:t>Tanner stage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667000"/>
          <a:ext cx="76962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990"/>
                <a:gridCol w="6518210"/>
              </a:tblGrid>
              <a:tr h="456562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Breast development</a:t>
                      </a:r>
                      <a:endParaRPr lang="en-US" dirty="0"/>
                    </a:p>
                  </a:txBody>
                  <a:tcPr/>
                </a:tc>
              </a:tr>
              <a:tr h="456562">
                <a:tc>
                  <a:txBody>
                    <a:bodyPr/>
                    <a:lstStyle/>
                    <a:p>
                      <a:r>
                        <a:rPr lang="en-US" dirty="0" smtClean="0"/>
                        <a:t>Stage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preadolescent; elevation of papilla only</a:t>
                      </a:r>
                      <a:endParaRPr lang="en-US" dirty="0"/>
                    </a:p>
                  </a:txBody>
                  <a:tcPr/>
                </a:tc>
              </a:tr>
              <a:tr h="45656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Stage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breast bud stage. </a:t>
                      </a:r>
                      <a:r>
                        <a:rPr lang="en-US" b="1" dirty="0" smtClean="0"/>
                        <a:t>Onset of puberty</a:t>
                      </a:r>
                      <a:endParaRPr lang="en-US" dirty="0"/>
                    </a:p>
                  </a:txBody>
                  <a:tcPr/>
                </a:tc>
              </a:tr>
              <a:tr h="788038">
                <a:tc>
                  <a:txBody>
                    <a:bodyPr/>
                    <a:lstStyle/>
                    <a:p>
                      <a:r>
                        <a:rPr lang="en-US" dirty="0" smtClean="0"/>
                        <a:t>Stage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further enlargement of the breast and areola, with no separation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their contours</a:t>
                      </a:r>
                      <a:endParaRPr lang="en-US" dirty="0"/>
                    </a:p>
                  </a:txBody>
                  <a:tcPr/>
                </a:tc>
              </a:tr>
              <a:tr h="788038">
                <a:tc>
                  <a:txBody>
                    <a:bodyPr/>
                    <a:lstStyle/>
                    <a:p>
                      <a:r>
                        <a:rPr lang="en-US" dirty="0" smtClean="0"/>
                        <a:t>Stage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projection of the areola and papilla to form a secondary mound above the level of the breast</a:t>
                      </a:r>
                      <a:endParaRPr lang="en-US" dirty="0"/>
                    </a:p>
                  </a:txBody>
                  <a:tcPr/>
                </a:tc>
              </a:tr>
              <a:tr h="788038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mature stage; projection of the papilla only, recession of the areola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12954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Girls – Breast development (B1-5) </a:t>
            </a:r>
          </a:p>
          <a:p>
            <a:r>
              <a:rPr lang="en-US" sz="2800" dirty="0" smtClean="0"/>
              <a:t>            pubic hair (P1-5)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964"/>
                <a:gridCol w="6503436"/>
              </a:tblGrid>
              <a:tr h="501043">
                <a:tc>
                  <a:txBody>
                    <a:bodyPr/>
                    <a:lstStyle/>
                    <a:p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</a:tr>
              <a:tr h="501043">
                <a:tc>
                  <a:txBody>
                    <a:bodyPr/>
                    <a:lstStyle/>
                    <a:p>
                      <a:r>
                        <a:rPr lang="en-US" dirty="0" smtClean="0"/>
                        <a:t>Stage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Prepubertal</a:t>
                      </a:r>
                      <a:endParaRPr lang="en-US" dirty="0"/>
                    </a:p>
                  </a:txBody>
                  <a:tcPr/>
                </a:tc>
              </a:tr>
              <a:tr h="8648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Stage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Enlargement of scrotum and testes (</a:t>
                      </a:r>
                      <a:r>
                        <a:rPr lang="en-US" b="1" dirty="0" smtClean="0"/>
                        <a:t>TV ≥ 4 ml</a:t>
                      </a:r>
                      <a:r>
                        <a:rPr lang="en-US" dirty="0" smtClean="0"/>
                        <a:t>), </a:t>
                      </a:r>
                    </a:p>
                    <a:p>
                      <a:r>
                        <a:rPr lang="en-US" dirty="0" smtClean="0"/>
                        <a:t>scrotum skin reddens and changes in texture</a:t>
                      </a:r>
                      <a:endParaRPr lang="en-US" dirty="0"/>
                    </a:p>
                  </a:txBody>
                  <a:tcPr/>
                </a:tc>
              </a:tr>
              <a:tr h="864814">
                <a:tc>
                  <a:txBody>
                    <a:bodyPr/>
                    <a:lstStyle/>
                    <a:p>
                      <a:r>
                        <a:rPr lang="en-US" dirty="0" smtClean="0"/>
                        <a:t>Stage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Enlargement of penis (length at first), </a:t>
                      </a:r>
                    </a:p>
                    <a:p>
                      <a:r>
                        <a:rPr lang="en-US" dirty="0" smtClean="0"/>
                        <a:t>further</a:t>
                      </a:r>
                      <a:r>
                        <a:rPr lang="en-US" baseline="0" dirty="0" smtClean="0"/>
                        <a:t> enlargement of testes</a:t>
                      </a:r>
                      <a:endParaRPr lang="en-US" dirty="0"/>
                    </a:p>
                  </a:txBody>
                  <a:tcPr/>
                </a:tc>
              </a:tr>
              <a:tr h="501043">
                <a:tc>
                  <a:txBody>
                    <a:bodyPr/>
                    <a:lstStyle/>
                    <a:p>
                      <a:r>
                        <a:rPr lang="en-US" dirty="0" smtClean="0"/>
                        <a:t>Stage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Enlargement of testes,</a:t>
                      </a:r>
                      <a:r>
                        <a:rPr lang="en-US" baseline="0" dirty="0" smtClean="0"/>
                        <a:t> scrotum, penis</a:t>
                      </a:r>
                      <a:endParaRPr lang="en-US" dirty="0"/>
                    </a:p>
                  </a:txBody>
                  <a:tcPr/>
                </a:tc>
              </a:tr>
              <a:tr h="501043">
                <a:tc>
                  <a:txBody>
                    <a:bodyPr/>
                    <a:lstStyle/>
                    <a:p>
                      <a:r>
                        <a:rPr lang="en-US" dirty="0" smtClean="0"/>
                        <a:t>Stage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 genitalia (TV 15-25 ml)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609600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Boys - Testicular volume (TV), pubic hair (P1-5)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800600"/>
            <a:ext cx="2733675" cy="187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781800" y="5562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Orchidometer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5867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4964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Investigations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CBC, </a:t>
            </a:r>
            <a:r>
              <a:rPr lang="en-US" sz="2400" i="1" dirty="0" smtClean="0"/>
              <a:t>LFT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FT4, TSH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X-ray left hand and wrist – bone age</a:t>
            </a:r>
          </a:p>
          <a:p>
            <a:r>
              <a:rPr lang="en-US" sz="2400" dirty="0" smtClean="0"/>
              <a:t>DXA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Pituitary hormone tests</a:t>
            </a:r>
          </a:p>
          <a:p>
            <a:r>
              <a:rPr lang="en-US" sz="2400" dirty="0" smtClean="0"/>
              <a:t>Pituitary MRI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00200"/>
          <a:ext cx="75438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9812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</a:t>
                      </a:r>
                    </a:p>
                    <a:p>
                      <a:pPr algn="ctr"/>
                      <a:r>
                        <a:rPr lang="en-US" dirty="0" err="1" smtClean="0"/>
                        <a:t>Hypogonadism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</a:t>
                      </a:r>
                    </a:p>
                    <a:p>
                      <a:pPr algn="ctr"/>
                      <a:r>
                        <a:rPr lang="en-US" dirty="0" err="1" smtClean="0"/>
                        <a:t>Hypogonadism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2400" dirty="0" err="1" smtClean="0"/>
                        <a:t>Oestrogen</a:t>
                      </a:r>
                      <a:r>
                        <a:rPr lang="en-US" sz="2400" dirty="0" smtClean="0"/>
                        <a:t>/Testosterone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dirty="0" smtClean="0"/>
                        <a:t>LH,</a:t>
                      </a:r>
                      <a:r>
                        <a:rPr lang="en-US" sz="2400" baseline="0" dirty="0" smtClean="0"/>
                        <a:t> FSH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Elevated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dirty="0" smtClean="0"/>
                        <a:t>Normal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1327</TotalTime>
  <Words>920</Words>
  <Application>Microsoft Office PowerPoint</Application>
  <PresentationFormat>On-screen Show (4:3)</PresentationFormat>
  <Paragraphs>264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Technic</vt:lpstr>
      <vt:lpstr>Endocrine disorders in Thalassaemia</vt:lpstr>
      <vt:lpstr>Slide 2</vt:lpstr>
      <vt:lpstr>Slide 3</vt:lpstr>
      <vt:lpstr>Delayed Puberty</vt:lpstr>
      <vt:lpstr>Cause</vt:lpstr>
      <vt:lpstr>Clinical evaluation</vt:lpstr>
      <vt:lpstr> Secondary sex characteristics – Tanner stage </vt:lpstr>
      <vt:lpstr>Slide 8</vt:lpstr>
      <vt:lpstr>Investigations</vt:lpstr>
      <vt:lpstr>Short stature</vt:lpstr>
      <vt:lpstr> Contributing factors include  </vt:lpstr>
      <vt:lpstr>Clinical evaluation</vt:lpstr>
      <vt:lpstr>Slide 13</vt:lpstr>
      <vt:lpstr>Slide 14</vt:lpstr>
      <vt:lpstr>Investigations</vt:lpstr>
      <vt:lpstr>Treatment </vt:lpstr>
      <vt:lpstr>Diabetes Mellitus</vt:lpstr>
      <vt:lpstr>Slide 18</vt:lpstr>
      <vt:lpstr>Diagnosis</vt:lpstr>
      <vt:lpstr>Assessment and Treatment </vt:lpstr>
      <vt:lpstr>Hypoparathyroidism</vt:lpstr>
      <vt:lpstr>Slide 22</vt:lpstr>
      <vt:lpstr>Evaluation and treatment</vt:lpstr>
      <vt:lpstr>Hypothyroidism</vt:lpstr>
      <vt:lpstr>Slide 25</vt:lpstr>
      <vt:lpstr>Slide 26</vt:lpstr>
      <vt:lpstr>Adrenal insufficiency</vt:lpstr>
      <vt:lpstr>Evaluation and treatment</vt:lpstr>
      <vt:lpstr>Osteoporosis</vt:lpstr>
      <vt:lpstr>Osteoporosis</vt:lpstr>
      <vt:lpstr>Treatment</vt:lpstr>
      <vt:lpstr>NTDT</vt:lpstr>
      <vt:lpstr>Screening - Start at 10 years of age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133</cp:revision>
  <dcterms:created xsi:type="dcterms:W3CDTF">2018-10-22T04:12:27Z</dcterms:created>
  <dcterms:modified xsi:type="dcterms:W3CDTF">2018-11-10T06:39:40Z</dcterms:modified>
</cp:coreProperties>
</file>